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68" r:id="rId3"/>
    <p:sldId id="269" r:id="rId4"/>
    <p:sldId id="448" r:id="rId5"/>
    <p:sldId id="450" r:id="rId6"/>
    <p:sldId id="451" r:id="rId7"/>
    <p:sldId id="453" r:id="rId8"/>
    <p:sldId id="452" r:id="rId9"/>
    <p:sldId id="457" r:id="rId10"/>
    <p:sldId id="454" r:id="rId11"/>
    <p:sldId id="455" r:id="rId12"/>
    <p:sldId id="456" r:id="rId13"/>
    <p:sldId id="458" r:id="rId14"/>
    <p:sldId id="445" r:id="rId15"/>
    <p:sldId id="449" r:id="rId16"/>
    <p:sldId id="263" r:id="rId17"/>
  </p:sldIdLst>
  <p:sldSz cx="10693400" cy="7561263"/>
  <p:notesSz cx="6797675" cy="9926638"/>
  <p:defaultTextStyle>
    <a:defPPr>
      <a:defRPr lang="cs-CZ"/>
    </a:defPPr>
    <a:lvl1pPr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1pPr>
    <a:lvl2pPr marL="520700" indent="-63500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2pPr>
    <a:lvl3pPr marL="1042988" indent="-1285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3pPr>
    <a:lvl4pPr marL="1563688" indent="-1920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4pPr>
    <a:lvl5pPr marL="2085975" indent="-257175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648" y="-552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659" y="-8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B1CA85-7B7F-41F7-86C4-128CBC87C081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BDB763E-6E70-47B2-BF6A-E8918B518791}">
      <dgm:prSet phldrT="[Text]" custT="1"/>
      <dgm:spPr/>
      <dgm:t>
        <a:bodyPr/>
        <a:lstStyle/>
        <a:p>
          <a:r>
            <a:rPr lang="cs-CZ" sz="2400" b="1" dirty="0" smtClean="0"/>
            <a:t>ZDRAVÍ VEŘEJNÝCH FINANCÍ</a:t>
          </a:r>
        </a:p>
      </dgm:t>
    </dgm:pt>
    <dgm:pt modelId="{B6F6C5B2-C6A4-49EF-9625-4C16DAC7F090}" type="parTrans" cxnId="{8320FF07-0F6B-4F01-9CB4-C3AAF1039F15}">
      <dgm:prSet/>
      <dgm:spPr/>
      <dgm:t>
        <a:bodyPr/>
        <a:lstStyle/>
        <a:p>
          <a:endParaRPr lang="cs-CZ" sz="1800"/>
        </a:p>
      </dgm:t>
    </dgm:pt>
    <dgm:pt modelId="{EABD0C4D-08CD-474B-843F-0B26B0954C03}" type="sibTrans" cxnId="{8320FF07-0F6B-4F01-9CB4-C3AAF1039F15}">
      <dgm:prSet/>
      <dgm:spPr/>
      <dgm:t>
        <a:bodyPr/>
        <a:lstStyle/>
        <a:p>
          <a:endParaRPr lang="cs-CZ" sz="1800"/>
        </a:p>
      </dgm:t>
    </dgm:pt>
    <dgm:pt modelId="{DE2245CD-C076-434D-AE9C-F840A0FE15A9}">
      <dgm:prSet phldrT="[Text]" custT="1"/>
      <dgm:spPr/>
      <dgm:t>
        <a:bodyPr/>
        <a:lstStyle/>
        <a:p>
          <a:r>
            <a:rPr lang="cs-CZ" sz="1800" dirty="0" smtClean="0"/>
            <a:t>PROVOZNÍ SALDO</a:t>
          </a:r>
          <a:endParaRPr lang="cs-CZ" sz="1800" dirty="0"/>
        </a:p>
      </dgm:t>
    </dgm:pt>
    <dgm:pt modelId="{76229FEB-A229-416C-BAD6-47798FA74FB0}" type="parTrans" cxnId="{B2B3F445-FAFE-4D55-AA75-51B502543169}">
      <dgm:prSet/>
      <dgm:spPr/>
      <dgm:t>
        <a:bodyPr/>
        <a:lstStyle/>
        <a:p>
          <a:endParaRPr lang="cs-CZ" sz="1800"/>
        </a:p>
      </dgm:t>
    </dgm:pt>
    <dgm:pt modelId="{5519C49A-9F00-4A7C-A59B-9E3A0276649C}" type="sibTrans" cxnId="{B2B3F445-FAFE-4D55-AA75-51B502543169}">
      <dgm:prSet/>
      <dgm:spPr/>
      <dgm:t>
        <a:bodyPr/>
        <a:lstStyle/>
        <a:p>
          <a:endParaRPr lang="cs-CZ" sz="1800"/>
        </a:p>
      </dgm:t>
    </dgm:pt>
    <dgm:pt modelId="{EE55A601-DBE8-4D5B-BDE7-734DB5A7FCCB}">
      <dgm:prSet phldrT="[Text]" custT="1"/>
      <dgm:spPr/>
      <dgm:t>
        <a:bodyPr/>
        <a:lstStyle/>
        <a:p>
          <a:r>
            <a:rPr lang="cs-CZ" sz="1800" dirty="0" smtClean="0"/>
            <a:t>TRENDY FINANCÍ</a:t>
          </a:r>
          <a:endParaRPr lang="cs-CZ" sz="1800" dirty="0"/>
        </a:p>
      </dgm:t>
    </dgm:pt>
    <dgm:pt modelId="{7F1A9219-F06E-4066-9AA1-807704169298}" type="parTrans" cxnId="{4E1A5321-4A7E-44F0-9BB3-80E743E2A837}">
      <dgm:prSet/>
      <dgm:spPr/>
      <dgm:t>
        <a:bodyPr/>
        <a:lstStyle/>
        <a:p>
          <a:endParaRPr lang="cs-CZ" sz="1800"/>
        </a:p>
      </dgm:t>
    </dgm:pt>
    <dgm:pt modelId="{6AA5E158-7305-4849-ADD1-F72FFCA6510B}" type="sibTrans" cxnId="{4E1A5321-4A7E-44F0-9BB3-80E743E2A837}">
      <dgm:prSet/>
      <dgm:spPr/>
      <dgm:t>
        <a:bodyPr/>
        <a:lstStyle/>
        <a:p>
          <a:endParaRPr lang="cs-CZ" sz="1800"/>
        </a:p>
      </dgm:t>
    </dgm:pt>
    <dgm:pt modelId="{0D2B8479-48A1-4660-AD50-61CC54429340}">
      <dgm:prSet phldrT="[Text]" custT="1"/>
      <dgm:spPr/>
      <dgm:t>
        <a:bodyPr/>
        <a:lstStyle/>
        <a:p>
          <a:r>
            <a:rPr lang="cs-CZ" sz="1800" dirty="0" smtClean="0"/>
            <a:t>PENĚŽNÍ REZERVY</a:t>
          </a:r>
          <a:endParaRPr lang="cs-CZ" sz="1800" dirty="0"/>
        </a:p>
      </dgm:t>
    </dgm:pt>
    <dgm:pt modelId="{0B5C303F-914B-4BC6-B3D1-9F316F98CF2F}" type="parTrans" cxnId="{9241B514-FBB4-4E6F-B494-778E65AE4939}">
      <dgm:prSet/>
      <dgm:spPr/>
      <dgm:t>
        <a:bodyPr/>
        <a:lstStyle/>
        <a:p>
          <a:endParaRPr lang="cs-CZ" sz="1800"/>
        </a:p>
      </dgm:t>
    </dgm:pt>
    <dgm:pt modelId="{2FA98F6B-9FFF-49DB-8D6B-D2B0259FE27E}" type="sibTrans" cxnId="{9241B514-FBB4-4E6F-B494-778E65AE4939}">
      <dgm:prSet/>
      <dgm:spPr/>
      <dgm:t>
        <a:bodyPr/>
        <a:lstStyle/>
        <a:p>
          <a:endParaRPr lang="cs-CZ" sz="1800"/>
        </a:p>
      </dgm:t>
    </dgm:pt>
    <dgm:pt modelId="{F142103E-BE69-4075-975D-6D8872BFD5F9}">
      <dgm:prSet phldrT="[Text]" custT="1"/>
      <dgm:spPr/>
      <dgm:t>
        <a:bodyPr/>
        <a:lstStyle/>
        <a:p>
          <a:r>
            <a:rPr lang="cs-CZ" sz="1800" dirty="0" smtClean="0"/>
            <a:t>ZŮSTATEK DLUHŮ</a:t>
          </a:r>
          <a:endParaRPr lang="cs-CZ" sz="1800" dirty="0"/>
        </a:p>
      </dgm:t>
    </dgm:pt>
    <dgm:pt modelId="{96FBCD23-BC2B-47EC-8787-5283A782436C}" type="parTrans" cxnId="{B326357C-2004-47F5-B310-4C874ADF289F}">
      <dgm:prSet/>
      <dgm:spPr/>
      <dgm:t>
        <a:bodyPr/>
        <a:lstStyle/>
        <a:p>
          <a:endParaRPr lang="cs-CZ" sz="1800"/>
        </a:p>
      </dgm:t>
    </dgm:pt>
    <dgm:pt modelId="{CD23FFEB-E7B8-4164-8914-AE2F1D50B467}" type="sibTrans" cxnId="{B326357C-2004-47F5-B310-4C874ADF289F}">
      <dgm:prSet/>
      <dgm:spPr/>
      <dgm:t>
        <a:bodyPr/>
        <a:lstStyle/>
        <a:p>
          <a:endParaRPr lang="cs-CZ" sz="1800"/>
        </a:p>
      </dgm:t>
    </dgm:pt>
    <dgm:pt modelId="{11C24C62-D5C9-478D-ABE4-29B4C215490B}">
      <dgm:prSet phldrT="[Text]" custT="1"/>
      <dgm:spPr/>
      <dgm:t>
        <a:bodyPr/>
        <a:lstStyle/>
        <a:p>
          <a:r>
            <a:rPr lang="cs-CZ" sz="1800" dirty="0" smtClean="0"/>
            <a:t>OBNOVA MAJETKU</a:t>
          </a:r>
          <a:endParaRPr lang="cs-CZ" sz="1800" dirty="0"/>
        </a:p>
      </dgm:t>
    </dgm:pt>
    <dgm:pt modelId="{AAAC79B9-D63A-4680-817D-94A3FC25D577}" type="parTrans" cxnId="{050D85D8-B663-48F7-B0D6-B4DBA43F2FB5}">
      <dgm:prSet/>
      <dgm:spPr/>
      <dgm:t>
        <a:bodyPr/>
        <a:lstStyle/>
        <a:p>
          <a:endParaRPr lang="cs-CZ"/>
        </a:p>
      </dgm:t>
    </dgm:pt>
    <dgm:pt modelId="{C6123D53-B51D-4F88-8C71-895C93A7771A}" type="sibTrans" cxnId="{050D85D8-B663-48F7-B0D6-B4DBA43F2FB5}">
      <dgm:prSet/>
      <dgm:spPr/>
      <dgm:t>
        <a:bodyPr/>
        <a:lstStyle/>
        <a:p>
          <a:endParaRPr lang="cs-CZ"/>
        </a:p>
      </dgm:t>
    </dgm:pt>
    <dgm:pt modelId="{FF5BE68D-F0F5-4CF3-8E03-EC277ED9D33B}" type="pres">
      <dgm:prSet presAssocID="{46B1CA85-7B7F-41F7-86C4-128CBC87C08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032FFB1-C4A5-4CFA-8594-F354FB271006}" type="pres">
      <dgm:prSet presAssocID="{5BDB763E-6E70-47B2-BF6A-E8918B518791}" presName="centerShape" presStyleLbl="node0" presStyleIdx="0" presStyleCnt="1"/>
      <dgm:spPr/>
      <dgm:t>
        <a:bodyPr/>
        <a:lstStyle/>
        <a:p>
          <a:endParaRPr lang="cs-CZ"/>
        </a:p>
      </dgm:t>
    </dgm:pt>
    <dgm:pt modelId="{1AE12514-8C6E-4A0B-B235-2CFD1C852E69}" type="pres">
      <dgm:prSet presAssocID="{11C24C62-D5C9-478D-ABE4-29B4C215490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3AD39D8-8DD1-4BB8-9249-0E51F9C763FE}" type="pres">
      <dgm:prSet presAssocID="{11C24C62-D5C9-478D-ABE4-29B4C215490B}" presName="dummy" presStyleCnt="0"/>
      <dgm:spPr/>
    </dgm:pt>
    <dgm:pt modelId="{F8109630-D73D-4EE6-8EC8-A5E80957BF10}" type="pres">
      <dgm:prSet presAssocID="{C6123D53-B51D-4F88-8C71-895C93A7771A}" presName="sibTrans" presStyleLbl="sibTrans2D1" presStyleIdx="0" presStyleCnt="5"/>
      <dgm:spPr/>
      <dgm:t>
        <a:bodyPr/>
        <a:lstStyle/>
        <a:p>
          <a:endParaRPr lang="cs-CZ"/>
        </a:p>
      </dgm:t>
    </dgm:pt>
    <dgm:pt modelId="{CD7513F8-5093-4472-BA25-A5A15CC35FDE}" type="pres">
      <dgm:prSet presAssocID="{DE2245CD-C076-434D-AE9C-F840A0FE15A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4D6D7BA-6C1F-4255-8986-4BD648965719}" type="pres">
      <dgm:prSet presAssocID="{DE2245CD-C076-434D-AE9C-F840A0FE15A9}" presName="dummy" presStyleCnt="0"/>
      <dgm:spPr/>
      <dgm:t>
        <a:bodyPr/>
        <a:lstStyle/>
        <a:p>
          <a:endParaRPr lang="cs-CZ"/>
        </a:p>
      </dgm:t>
    </dgm:pt>
    <dgm:pt modelId="{3A08C6DE-9A97-4120-9ADF-1B9447ED3CF2}" type="pres">
      <dgm:prSet presAssocID="{5519C49A-9F00-4A7C-A59B-9E3A0276649C}" presName="sibTrans" presStyleLbl="sibTrans2D1" presStyleIdx="1" presStyleCnt="5"/>
      <dgm:spPr/>
      <dgm:t>
        <a:bodyPr/>
        <a:lstStyle/>
        <a:p>
          <a:endParaRPr lang="cs-CZ"/>
        </a:p>
      </dgm:t>
    </dgm:pt>
    <dgm:pt modelId="{24058B36-7B3B-4A05-874E-FD5033C98C40}" type="pres">
      <dgm:prSet presAssocID="{EE55A601-DBE8-4D5B-BDE7-734DB5A7FCC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98F6A9-5996-4940-9333-DD199FFE8ACD}" type="pres">
      <dgm:prSet presAssocID="{EE55A601-DBE8-4D5B-BDE7-734DB5A7FCCB}" presName="dummy" presStyleCnt="0"/>
      <dgm:spPr/>
      <dgm:t>
        <a:bodyPr/>
        <a:lstStyle/>
        <a:p>
          <a:endParaRPr lang="cs-CZ"/>
        </a:p>
      </dgm:t>
    </dgm:pt>
    <dgm:pt modelId="{C308FDA5-D6CC-4B44-985A-C9A3405C3A55}" type="pres">
      <dgm:prSet presAssocID="{6AA5E158-7305-4849-ADD1-F72FFCA6510B}" presName="sibTrans" presStyleLbl="sibTrans2D1" presStyleIdx="2" presStyleCnt="5"/>
      <dgm:spPr/>
      <dgm:t>
        <a:bodyPr/>
        <a:lstStyle/>
        <a:p>
          <a:endParaRPr lang="cs-CZ"/>
        </a:p>
      </dgm:t>
    </dgm:pt>
    <dgm:pt modelId="{E1C11C6B-9C87-4349-9E3E-2C0045E9DBE5}" type="pres">
      <dgm:prSet presAssocID="{0D2B8479-48A1-4660-AD50-61CC5442934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E5DB7A-F0A0-4457-A3C5-C887331A2E1C}" type="pres">
      <dgm:prSet presAssocID="{0D2B8479-48A1-4660-AD50-61CC54429340}" presName="dummy" presStyleCnt="0"/>
      <dgm:spPr/>
      <dgm:t>
        <a:bodyPr/>
        <a:lstStyle/>
        <a:p>
          <a:endParaRPr lang="cs-CZ"/>
        </a:p>
      </dgm:t>
    </dgm:pt>
    <dgm:pt modelId="{BDFF3531-4C6F-48A0-A623-56AEBDE397FE}" type="pres">
      <dgm:prSet presAssocID="{2FA98F6B-9FFF-49DB-8D6B-D2B0259FE27E}" presName="sibTrans" presStyleLbl="sibTrans2D1" presStyleIdx="3" presStyleCnt="5"/>
      <dgm:spPr/>
      <dgm:t>
        <a:bodyPr/>
        <a:lstStyle/>
        <a:p>
          <a:endParaRPr lang="cs-CZ"/>
        </a:p>
      </dgm:t>
    </dgm:pt>
    <dgm:pt modelId="{1747A48F-F2CB-4BAE-9ED7-3B2E5E275F5A}" type="pres">
      <dgm:prSet presAssocID="{F142103E-BE69-4075-975D-6D8872BFD5F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AF36F83-6770-4400-A2E7-43704606AD0C}" type="pres">
      <dgm:prSet presAssocID="{F142103E-BE69-4075-975D-6D8872BFD5F9}" presName="dummy" presStyleCnt="0"/>
      <dgm:spPr/>
      <dgm:t>
        <a:bodyPr/>
        <a:lstStyle/>
        <a:p>
          <a:endParaRPr lang="cs-CZ"/>
        </a:p>
      </dgm:t>
    </dgm:pt>
    <dgm:pt modelId="{EC10ACBD-3B40-4AD1-8F6B-0833F1DAA956}" type="pres">
      <dgm:prSet presAssocID="{CD23FFEB-E7B8-4164-8914-AE2F1D50B467}" presName="sibTrans" presStyleLbl="sibTrans2D1" presStyleIdx="4" presStyleCnt="5"/>
      <dgm:spPr/>
      <dgm:t>
        <a:bodyPr/>
        <a:lstStyle/>
        <a:p>
          <a:endParaRPr lang="cs-CZ"/>
        </a:p>
      </dgm:t>
    </dgm:pt>
  </dgm:ptLst>
  <dgm:cxnLst>
    <dgm:cxn modelId="{AF041D9F-EFC8-4F9B-A79D-FC69B82FD4A4}" type="presOf" srcId="{C6123D53-B51D-4F88-8C71-895C93A7771A}" destId="{F8109630-D73D-4EE6-8EC8-A5E80957BF10}" srcOrd="0" destOrd="0" presId="urn:microsoft.com/office/officeart/2005/8/layout/radial6"/>
    <dgm:cxn modelId="{48CAD229-EB6F-49D8-9D15-5B3E48A42CC6}" type="presOf" srcId="{5BDB763E-6E70-47B2-BF6A-E8918B518791}" destId="{B032FFB1-C4A5-4CFA-8594-F354FB271006}" srcOrd="0" destOrd="0" presId="urn:microsoft.com/office/officeart/2005/8/layout/radial6"/>
    <dgm:cxn modelId="{735A6648-DCFB-4173-A625-AB881733216F}" type="presOf" srcId="{46B1CA85-7B7F-41F7-86C4-128CBC87C081}" destId="{FF5BE68D-F0F5-4CF3-8E03-EC277ED9D33B}" srcOrd="0" destOrd="0" presId="urn:microsoft.com/office/officeart/2005/8/layout/radial6"/>
    <dgm:cxn modelId="{9241B514-FBB4-4E6F-B494-778E65AE4939}" srcId="{5BDB763E-6E70-47B2-BF6A-E8918B518791}" destId="{0D2B8479-48A1-4660-AD50-61CC54429340}" srcOrd="3" destOrd="0" parTransId="{0B5C303F-914B-4BC6-B3D1-9F316F98CF2F}" sibTransId="{2FA98F6B-9FFF-49DB-8D6B-D2B0259FE27E}"/>
    <dgm:cxn modelId="{085C1CF0-F88B-4636-8696-246443D9FBCF}" type="presOf" srcId="{2FA98F6B-9FFF-49DB-8D6B-D2B0259FE27E}" destId="{BDFF3531-4C6F-48A0-A623-56AEBDE397FE}" srcOrd="0" destOrd="0" presId="urn:microsoft.com/office/officeart/2005/8/layout/radial6"/>
    <dgm:cxn modelId="{B2B3F445-FAFE-4D55-AA75-51B502543169}" srcId="{5BDB763E-6E70-47B2-BF6A-E8918B518791}" destId="{DE2245CD-C076-434D-AE9C-F840A0FE15A9}" srcOrd="1" destOrd="0" parTransId="{76229FEB-A229-416C-BAD6-47798FA74FB0}" sibTransId="{5519C49A-9F00-4A7C-A59B-9E3A0276649C}"/>
    <dgm:cxn modelId="{050D85D8-B663-48F7-B0D6-B4DBA43F2FB5}" srcId="{5BDB763E-6E70-47B2-BF6A-E8918B518791}" destId="{11C24C62-D5C9-478D-ABE4-29B4C215490B}" srcOrd="0" destOrd="0" parTransId="{AAAC79B9-D63A-4680-817D-94A3FC25D577}" sibTransId="{C6123D53-B51D-4F88-8C71-895C93A7771A}"/>
    <dgm:cxn modelId="{971CFBF4-26CA-4480-AD34-AE83B504FB3B}" type="presOf" srcId="{6AA5E158-7305-4849-ADD1-F72FFCA6510B}" destId="{C308FDA5-D6CC-4B44-985A-C9A3405C3A55}" srcOrd="0" destOrd="0" presId="urn:microsoft.com/office/officeart/2005/8/layout/radial6"/>
    <dgm:cxn modelId="{C4C5B603-2141-4A23-BC57-D2CD2CFBFB8C}" type="presOf" srcId="{0D2B8479-48A1-4660-AD50-61CC54429340}" destId="{E1C11C6B-9C87-4349-9E3E-2C0045E9DBE5}" srcOrd="0" destOrd="0" presId="urn:microsoft.com/office/officeart/2005/8/layout/radial6"/>
    <dgm:cxn modelId="{E74A5ECA-FC17-43E8-A789-C85727F6B8F8}" type="presOf" srcId="{EE55A601-DBE8-4D5B-BDE7-734DB5A7FCCB}" destId="{24058B36-7B3B-4A05-874E-FD5033C98C40}" srcOrd="0" destOrd="0" presId="urn:microsoft.com/office/officeart/2005/8/layout/radial6"/>
    <dgm:cxn modelId="{B326357C-2004-47F5-B310-4C874ADF289F}" srcId="{5BDB763E-6E70-47B2-BF6A-E8918B518791}" destId="{F142103E-BE69-4075-975D-6D8872BFD5F9}" srcOrd="4" destOrd="0" parTransId="{96FBCD23-BC2B-47EC-8787-5283A782436C}" sibTransId="{CD23FFEB-E7B8-4164-8914-AE2F1D50B467}"/>
    <dgm:cxn modelId="{C739DF8D-DFFB-4F14-8E48-8F760AA3C4B6}" type="presOf" srcId="{F142103E-BE69-4075-975D-6D8872BFD5F9}" destId="{1747A48F-F2CB-4BAE-9ED7-3B2E5E275F5A}" srcOrd="0" destOrd="0" presId="urn:microsoft.com/office/officeart/2005/8/layout/radial6"/>
    <dgm:cxn modelId="{8320FF07-0F6B-4F01-9CB4-C3AAF1039F15}" srcId="{46B1CA85-7B7F-41F7-86C4-128CBC87C081}" destId="{5BDB763E-6E70-47B2-BF6A-E8918B518791}" srcOrd="0" destOrd="0" parTransId="{B6F6C5B2-C6A4-49EF-9625-4C16DAC7F090}" sibTransId="{EABD0C4D-08CD-474B-843F-0B26B0954C03}"/>
    <dgm:cxn modelId="{2C00E703-FB15-450D-A08F-C016C2BB69BA}" type="presOf" srcId="{5519C49A-9F00-4A7C-A59B-9E3A0276649C}" destId="{3A08C6DE-9A97-4120-9ADF-1B9447ED3CF2}" srcOrd="0" destOrd="0" presId="urn:microsoft.com/office/officeart/2005/8/layout/radial6"/>
    <dgm:cxn modelId="{8E7BF8C1-D816-4F81-9703-832247A4E20D}" type="presOf" srcId="{DE2245CD-C076-434D-AE9C-F840A0FE15A9}" destId="{CD7513F8-5093-4472-BA25-A5A15CC35FDE}" srcOrd="0" destOrd="0" presId="urn:microsoft.com/office/officeart/2005/8/layout/radial6"/>
    <dgm:cxn modelId="{594344FA-10B6-4DAB-B708-701F49360994}" type="presOf" srcId="{11C24C62-D5C9-478D-ABE4-29B4C215490B}" destId="{1AE12514-8C6E-4A0B-B235-2CFD1C852E69}" srcOrd="0" destOrd="0" presId="urn:microsoft.com/office/officeart/2005/8/layout/radial6"/>
    <dgm:cxn modelId="{4E1A5321-4A7E-44F0-9BB3-80E743E2A837}" srcId="{5BDB763E-6E70-47B2-BF6A-E8918B518791}" destId="{EE55A601-DBE8-4D5B-BDE7-734DB5A7FCCB}" srcOrd="2" destOrd="0" parTransId="{7F1A9219-F06E-4066-9AA1-807704169298}" sibTransId="{6AA5E158-7305-4849-ADD1-F72FFCA6510B}"/>
    <dgm:cxn modelId="{4B1977C0-4E81-4C14-A3A2-AE73346D0E35}" type="presOf" srcId="{CD23FFEB-E7B8-4164-8914-AE2F1D50B467}" destId="{EC10ACBD-3B40-4AD1-8F6B-0833F1DAA956}" srcOrd="0" destOrd="0" presId="urn:microsoft.com/office/officeart/2005/8/layout/radial6"/>
    <dgm:cxn modelId="{D09532AC-F285-4770-B030-1634E8250E40}" type="presParOf" srcId="{FF5BE68D-F0F5-4CF3-8E03-EC277ED9D33B}" destId="{B032FFB1-C4A5-4CFA-8594-F354FB271006}" srcOrd="0" destOrd="0" presId="urn:microsoft.com/office/officeart/2005/8/layout/radial6"/>
    <dgm:cxn modelId="{FA3A44F6-4957-4434-AEFA-8337E94661B9}" type="presParOf" srcId="{FF5BE68D-F0F5-4CF3-8E03-EC277ED9D33B}" destId="{1AE12514-8C6E-4A0B-B235-2CFD1C852E69}" srcOrd="1" destOrd="0" presId="urn:microsoft.com/office/officeart/2005/8/layout/radial6"/>
    <dgm:cxn modelId="{790E5EBE-DBAF-4E74-AA3F-865187873D0C}" type="presParOf" srcId="{FF5BE68D-F0F5-4CF3-8E03-EC277ED9D33B}" destId="{F3AD39D8-8DD1-4BB8-9249-0E51F9C763FE}" srcOrd="2" destOrd="0" presId="urn:microsoft.com/office/officeart/2005/8/layout/radial6"/>
    <dgm:cxn modelId="{EBA36A60-0D92-4966-896F-B4ECEA8BFB44}" type="presParOf" srcId="{FF5BE68D-F0F5-4CF3-8E03-EC277ED9D33B}" destId="{F8109630-D73D-4EE6-8EC8-A5E80957BF10}" srcOrd="3" destOrd="0" presId="urn:microsoft.com/office/officeart/2005/8/layout/radial6"/>
    <dgm:cxn modelId="{1320B3F8-2396-4046-92F1-A57F8E9491C1}" type="presParOf" srcId="{FF5BE68D-F0F5-4CF3-8E03-EC277ED9D33B}" destId="{CD7513F8-5093-4472-BA25-A5A15CC35FDE}" srcOrd="4" destOrd="0" presId="urn:microsoft.com/office/officeart/2005/8/layout/radial6"/>
    <dgm:cxn modelId="{49C8B699-4816-418E-8600-9FF1D283B7C7}" type="presParOf" srcId="{FF5BE68D-F0F5-4CF3-8E03-EC277ED9D33B}" destId="{24D6D7BA-6C1F-4255-8986-4BD648965719}" srcOrd="5" destOrd="0" presId="urn:microsoft.com/office/officeart/2005/8/layout/radial6"/>
    <dgm:cxn modelId="{6CF4FBCD-A317-4312-971A-5B87BAED9626}" type="presParOf" srcId="{FF5BE68D-F0F5-4CF3-8E03-EC277ED9D33B}" destId="{3A08C6DE-9A97-4120-9ADF-1B9447ED3CF2}" srcOrd="6" destOrd="0" presId="urn:microsoft.com/office/officeart/2005/8/layout/radial6"/>
    <dgm:cxn modelId="{36C6D40E-C5BA-48BA-8D00-158572DDD14B}" type="presParOf" srcId="{FF5BE68D-F0F5-4CF3-8E03-EC277ED9D33B}" destId="{24058B36-7B3B-4A05-874E-FD5033C98C40}" srcOrd="7" destOrd="0" presId="urn:microsoft.com/office/officeart/2005/8/layout/radial6"/>
    <dgm:cxn modelId="{DE820AE7-0B8B-43F0-A56B-15FCCEAAB2BD}" type="presParOf" srcId="{FF5BE68D-F0F5-4CF3-8E03-EC277ED9D33B}" destId="{9598F6A9-5996-4940-9333-DD199FFE8ACD}" srcOrd="8" destOrd="0" presId="urn:microsoft.com/office/officeart/2005/8/layout/radial6"/>
    <dgm:cxn modelId="{D3F88F30-3210-4143-958C-DB96B5B35599}" type="presParOf" srcId="{FF5BE68D-F0F5-4CF3-8E03-EC277ED9D33B}" destId="{C308FDA5-D6CC-4B44-985A-C9A3405C3A55}" srcOrd="9" destOrd="0" presId="urn:microsoft.com/office/officeart/2005/8/layout/radial6"/>
    <dgm:cxn modelId="{6EB698CF-9836-4FBD-8D27-890618BAE0CA}" type="presParOf" srcId="{FF5BE68D-F0F5-4CF3-8E03-EC277ED9D33B}" destId="{E1C11C6B-9C87-4349-9E3E-2C0045E9DBE5}" srcOrd="10" destOrd="0" presId="urn:microsoft.com/office/officeart/2005/8/layout/radial6"/>
    <dgm:cxn modelId="{5EC815C5-1E06-4FAD-9721-98E54BEAC791}" type="presParOf" srcId="{FF5BE68D-F0F5-4CF3-8E03-EC277ED9D33B}" destId="{1EE5DB7A-F0A0-4457-A3C5-C887331A2E1C}" srcOrd="11" destOrd="0" presId="urn:microsoft.com/office/officeart/2005/8/layout/radial6"/>
    <dgm:cxn modelId="{304098F4-0292-4F29-A09B-65E06238B3F3}" type="presParOf" srcId="{FF5BE68D-F0F5-4CF3-8E03-EC277ED9D33B}" destId="{BDFF3531-4C6F-48A0-A623-56AEBDE397FE}" srcOrd="12" destOrd="0" presId="urn:microsoft.com/office/officeart/2005/8/layout/radial6"/>
    <dgm:cxn modelId="{CF0A4BAA-CA65-40C9-B11F-51FA744B5282}" type="presParOf" srcId="{FF5BE68D-F0F5-4CF3-8E03-EC277ED9D33B}" destId="{1747A48F-F2CB-4BAE-9ED7-3B2E5E275F5A}" srcOrd="13" destOrd="0" presId="urn:microsoft.com/office/officeart/2005/8/layout/radial6"/>
    <dgm:cxn modelId="{AAB822D3-A699-40AE-815D-4C441A4DE457}" type="presParOf" srcId="{FF5BE68D-F0F5-4CF3-8E03-EC277ED9D33B}" destId="{3AF36F83-6770-4400-A2E7-43704606AD0C}" srcOrd="14" destOrd="0" presId="urn:microsoft.com/office/officeart/2005/8/layout/radial6"/>
    <dgm:cxn modelId="{54993E5D-BBBA-443E-91A3-3D3B67AFA728}" type="presParOf" srcId="{FF5BE68D-F0F5-4CF3-8E03-EC277ED9D33B}" destId="{EC10ACBD-3B40-4AD1-8F6B-0833F1DAA956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C10ACBD-3B40-4AD1-8F6B-0833F1DAA956}">
      <dsp:nvSpPr>
        <dsp:cNvPr id="0" name=""/>
        <dsp:cNvSpPr/>
      </dsp:nvSpPr>
      <dsp:spPr>
        <a:xfrm>
          <a:off x="2516288" y="746713"/>
          <a:ext cx="4976534" cy="4976534"/>
        </a:xfrm>
        <a:prstGeom prst="blockArc">
          <a:avLst>
            <a:gd name="adj1" fmla="val 11880000"/>
            <a:gd name="adj2" fmla="val 1620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FF3531-4C6F-48A0-A623-56AEBDE397FE}">
      <dsp:nvSpPr>
        <dsp:cNvPr id="0" name=""/>
        <dsp:cNvSpPr/>
      </dsp:nvSpPr>
      <dsp:spPr>
        <a:xfrm>
          <a:off x="2516288" y="746713"/>
          <a:ext cx="4976534" cy="4976534"/>
        </a:xfrm>
        <a:prstGeom prst="blockArc">
          <a:avLst>
            <a:gd name="adj1" fmla="val 7560000"/>
            <a:gd name="adj2" fmla="val 1188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08FDA5-D6CC-4B44-985A-C9A3405C3A55}">
      <dsp:nvSpPr>
        <dsp:cNvPr id="0" name=""/>
        <dsp:cNvSpPr/>
      </dsp:nvSpPr>
      <dsp:spPr>
        <a:xfrm>
          <a:off x="2516288" y="746713"/>
          <a:ext cx="4976534" cy="4976534"/>
        </a:xfrm>
        <a:prstGeom prst="blockArc">
          <a:avLst>
            <a:gd name="adj1" fmla="val 3240000"/>
            <a:gd name="adj2" fmla="val 756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08C6DE-9A97-4120-9ADF-1B9447ED3CF2}">
      <dsp:nvSpPr>
        <dsp:cNvPr id="0" name=""/>
        <dsp:cNvSpPr/>
      </dsp:nvSpPr>
      <dsp:spPr>
        <a:xfrm>
          <a:off x="2516288" y="746713"/>
          <a:ext cx="4976534" cy="4976534"/>
        </a:xfrm>
        <a:prstGeom prst="blockArc">
          <a:avLst>
            <a:gd name="adj1" fmla="val 20520000"/>
            <a:gd name="adj2" fmla="val 324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109630-D73D-4EE6-8EC8-A5E80957BF10}">
      <dsp:nvSpPr>
        <dsp:cNvPr id="0" name=""/>
        <dsp:cNvSpPr/>
      </dsp:nvSpPr>
      <dsp:spPr>
        <a:xfrm>
          <a:off x="2516288" y="746713"/>
          <a:ext cx="4976534" cy="4976534"/>
        </a:xfrm>
        <a:prstGeom prst="blockArc">
          <a:avLst>
            <a:gd name="adj1" fmla="val 16200000"/>
            <a:gd name="adj2" fmla="val 2052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32FFB1-C4A5-4CFA-8594-F354FB271006}">
      <dsp:nvSpPr>
        <dsp:cNvPr id="0" name=""/>
        <dsp:cNvSpPr/>
      </dsp:nvSpPr>
      <dsp:spPr>
        <a:xfrm>
          <a:off x="3858493" y="2088917"/>
          <a:ext cx="2292125" cy="22921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ZDRAVÍ VEŘEJNÝCH FINANCÍ</a:t>
          </a:r>
        </a:p>
      </dsp:txBody>
      <dsp:txXfrm>
        <a:off x="3858493" y="2088917"/>
        <a:ext cx="2292125" cy="2292125"/>
      </dsp:txXfrm>
    </dsp:sp>
    <dsp:sp modelId="{1AE12514-8C6E-4A0B-B235-2CFD1C852E69}">
      <dsp:nvSpPr>
        <dsp:cNvPr id="0" name=""/>
        <dsp:cNvSpPr/>
      </dsp:nvSpPr>
      <dsp:spPr>
        <a:xfrm>
          <a:off x="4202311" y="2230"/>
          <a:ext cx="1604488" cy="16044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OBNOVA MAJETKU</a:t>
          </a:r>
          <a:endParaRPr lang="cs-CZ" sz="1800" kern="1200" dirty="0"/>
        </a:p>
      </dsp:txBody>
      <dsp:txXfrm>
        <a:off x="4202311" y="2230"/>
        <a:ext cx="1604488" cy="1604488"/>
      </dsp:txXfrm>
    </dsp:sp>
    <dsp:sp modelId="{CD7513F8-5093-4472-BA25-A5A15CC35FDE}">
      <dsp:nvSpPr>
        <dsp:cNvPr id="0" name=""/>
        <dsp:cNvSpPr/>
      </dsp:nvSpPr>
      <dsp:spPr>
        <a:xfrm>
          <a:off x="6513860" y="1681668"/>
          <a:ext cx="1604488" cy="16044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PROVOZNÍ SALDO</a:t>
          </a:r>
          <a:endParaRPr lang="cs-CZ" sz="1800" kern="1200" dirty="0"/>
        </a:p>
      </dsp:txBody>
      <dsp:txXfrm>
        <a:off x="6513860" y="1681668"/>
        <a:ext cx="1604488" cy="1604488"/>
      </dsp:txXfrm>
    </dsp:sp>
    <dsp:sp modelId="{24058B36-7B3B-4A05-874E-FD5033C98C40}">
      <dsp:nvSpPr>
        <dsp:cNvPr id="0" name=""/>
        <dsp:cNvSpPr/>
      </dsp:nvSpPr>
      <dsp:spPr>
        <a:xfrm>
          <a:off x="5630927" y="4399057"/>
          <a:ext cx="1604488" cy="16044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TRENDY FINANCÍ</a:t>
          </a:r>
          <a:endParaRPr lang="cs-CZ" sz="1800" kern="1200" dirty="0"/>
        </a:p>
      </dsp:txBody>
      <dsp:txXfrm>
        <a:off x="5630927" y="4399057"/>
        <a:ext cx="1604488" cy="1604488"/>
      </dsp:txXfrm>
    </dsp:sp>
    <dsp:sp modelId="{E1C11C6B-9C87-4349-9E3E-2C0045E9DBE5}">
      <dsp:nvSpPr>
        <dsp:cNvPr id="0" name=""/>
        <dsp:cNvSpPr/>
      </dsp:nvSpPr>
      <dsp:spPr>
        <a:xfrm>
          <a:off x="2773696" y="4399057"/>
          <a:ext cx="1604488" cy="16044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PENĚŽNÍ REZERVY</a:t>
          </a:r>
          <a:endParaRPr lang="cs-CZ" sz="1800" kern="1200" dirty="0"/>
        </a:p>
      </dsp:txBody>
      <dsp:txXfrm>
        <a:off x="2773696" y="4399057"/>
        <a:ext cx="1604488" cy="1604488"/>
      </dsp:txXfrm>
    </dsp:sp>
    <dsp:sp modelId="{1747A48F-F2CB-4BAE-9ED7-3B2E5E275F5A}">
      <dsp:nvSpPr>
        <dsp:cNvPr id="0" name=""/>
        <dsp:cNvSpPr/>
      </dsp:nvSpPr>
      <dsp:spPr>
        <a:xfrm>
          <a:off x="1890763" y="1681668"/>
          <a:ext cx="1604488" cy="16044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ZŮSTATEK DLUHŮ</a:t>
          </a:r>
          <a:endParaRPr lang="cs-CZ" sz="1800" kern="1200" dirty="0"/>
        </a:p>
      </dsp:txBody>
      <dsp:txXfrm>
        <a:off x="1890763" y="1681668"/>
        <a:ext cx="1604488" cy="16044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862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0" tIns="45741" rIns="91480" bIns="45741" numCol="1" anchor="t" anchorCtr="0" compatLnSpc="1">
            <a:prstTxWarp prst="textNoShape">
              <a:avLst/>
            </a:prstTxWarp>
          </a:bodyPr>
          <a:lstStyle>
            <a:lvl1pPr defTabSz="1043682">
              <a:defRPr sz="1200">
                <a:latin typeface="Calibri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94" y="1"/>
            <a:ext cx="2945862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0" tIns="45741" rIns="91480" bIns="45741" numCol="1" anchor="t" anchorCtr="0" compatLnSpc="1">
            <a:prstTxWarp prst="textNoShape">
              <a:avLst/>
            </a:prstTxWarp>
          </a:bodyPr>
          <a:lstStyle>
            <a:lvl1pPr algn="r" defTabSz="1043682">
              <a:defRPr sz="1200">
                <a:latin typeface="Calibri" pitchFamily="34" charset="0"/>
              </a:defRPr>
            </a:lvl1pPr>
          </a:lstStyle>
          <a:p>
            <a:fld id="{65DD85A3-3CE6-4F0A-A13D-E57D4D66A95F}" type="datetimeFigureOut">
              <a:rPr lang="cs-CZ"/>
              <a:pPr/>
              <a:t>24.5.2013</a:t>
            </a:fld>
            <a:endParaRPr lang="cs-CZ" dirty="0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7767"/>
            <a:ext cx="2945862" cy="497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0" tIns="45741" rIns="91480" bIns="45741" numCol="1" anchor="b" anchorCtr="0" compatLnSpc="1">
            <a:prstTxWarp prst="textNoShape">
              <a:avLst/>
            </a:prstTxWarp>
          </a:bodyPr>
          <a:lstStyle>
            <a:lvl1pPr defTabSz="1043682">
              <a:defRPr sz="1200">
                <a:latin typeface="Calibri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94" y="9427767"/>
            <a:ext cx="2945862" cy="497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0" tIns="45741" rIns="91480" bIns="45741" numCol="1" anchor="b" anchorCtr="0" compatLnSpc="1">
            <a:prstTxWarp prst="textNoShape">
              <a:avLst/>
            </a:prstTxWarp>
          </a:bodyPr>
          <a:lstStyle>
            <a:lvl1pPr algn="r" defTabSz="1043682">
              <a:defRPr sz="1200">
                <a:latin typeface="Calibri" pitchFamily="34" charset="0"/>
              </a:defRPr>
            </a:lvl1pPr>
          </a:lstStyle>
          <a:p>
            <a:fld id="{181D9D82-15A0-4CA6-A755-EE325E4B8B39}" type="slidenum">
              <a:rPr lang="cs-CZ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 bwMode="auto">
          <a:xfrm>
            <a:off x="0" y="1"/>
            <a:ext cx="2945862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80" tIns="45741" rIns="91480" bIns="45741" numCol="1" anchor="t" anchorCtr="0" compatLnSpc="1">
            <a:prstTxWarp prst="textNoShape">
              <a:avLst/>
            </a:prstTxWarp>
          </a:bodyPr>
          <a:lstStyle>
            <a:lvl1pPr defTabSz="1043682">
              <a:defRPr sz="1200"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 bwMode="auto">
          <a:xfrm>
            <a:off x="3850294" y="1"/>
            <a:ext cx="2945862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80" tIns="45741" rIns="91480" bIns="45741" numCol="1" anchor="t" anchorCtr="0" compatLnSpc="1">
            <a:prstTxWarp prst="textNoShape">
              <a:avLst/>
            </a:prstTxWarp>
          </a:bodyPr>
          <a:lstStyle>
            <a:lvl1pPr algn="r" defTabSz="1043682">
              <a:defRPr sz="1200">
                <a:latin typeface="Calibri" pitchFamily="34" charset="0"/>
              </a:defRPr>
            </a:lvl1pPr>
          </a:lstStyle>
          <a:p>
            <a:fld id="{1CBA557E-D09B-4D02-AA4E-0656851DE1E9}" type="datetimeFigureOut">
              <a:rPr lang="cs-CZ"/>
              <a:pPr/>
              <a:t>24.5.2013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2950"/>
            <a:ext cx="52641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76" tIns="44138" rIns="88276" bIns="44138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 bwMode="auto">
          <a:xfrm>
            <a:off x="679465" y="4716193"/>
            <a:ext cx="5438748" cy="4466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80" tIns="45741" rIns="91480" bIns="457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 bwMode="auto">
          <a:xfrm>
            <a:off x="0" y="9427767"/>
            <a:ext cx="2945862" cy="497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80" tIns="45741" rIns="91480" bIns="45741" numCol="1" anchor="b" anchorCtr="0" compatLnSpc="1">
            <a:prstTxWarp prst="textNoShape">
              <a:avLst/>
            </a:prstTxWarp>
          </a:bodyPr>
          <a:lstStyle>
            <a:lvl1pPr defTabSz="1043682">
              <a:defRPr sz="1200"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 bwMode="auto">
          <a:xfrm>
            <a:off x="3850294" y="9427767"/>
            <a:ext cx="2945862" cy="497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80" tIns="45741" rIns="91480" bIns="45741" numCol="1" anchor="b" anchorCtr="0" compatLnSpc="1">
            <a:prstTxWarp prst="textNoShape">
              <a:avLst/>
            </a:prstTxWarp>
          </a:bodyPr>
          <a:lstStyle>
            <a:lvl1pPr algn="r" defTabSz="1043682">
              <a:defRPr sz="1200">
                <a:latin typeface="Calibri" pitchFamily="34" charset="0"/>
              </a:defRPr>
            </a:lvl1pPr>
          </a:lstStyle>
          <a:p>
            <a:fld id="{E9D27313-367C-4FCF-A3D1-B64F2580C428}" type="slidenum">
              <a:rPr lang="cs-CZ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46300" y="2916535"/>
            <a:ext cx="8280920" cy="540000"/>
          </a:xfrm>
        </p:spPr>
        <p:txBody>
          <a:bodyPr anchor="b">
            <a:normAutofit/>
          </a:bodyPr>
          <a:lstStyle>
            <a:lvl1pPr algn="l">
              <a:defRPr sz="3400" cap="all" baseline="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46300" y="3476966"/>
            <a:ext cx="8280920" cy="540000"/>
          </a:xfrm>
        </p:spPr>
        <p:txBody>
          <a:bodyPr>
            <a:normAutofit/>
          </a:bodyPr>
          <a:lstStyle>
            <a:lvl1pPr marL="0" indent="0" algn="l">
              <a:buNone/>
              <a:defRPr sz="2400" b="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pic>
        <p:nvPicPr>
          <p:cNvPr id="9" name="Obrázek 8" descr="Maly podpi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06140" y="7092999"/>
            <a:ext cx="1365504" cy="3108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98228" y="2628503"/>
            <a:ext cx="5558400" cy="540000"/>
          </a:xfrm>
        </p:spPr>
        <p:txBody>
          <a:bodyPr anchor="b">
            <a:normAutofit/>
          </a:bodyPr>
          <a:lstStyle>
            <a:lvl1pPr algn="r">
              <a:defRPr sz="2800" cap="all" baseline="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98228" y="3276575"/>
            <a:ext cx="5558400" cy="540000"/>
          </a:xfrm>
        </p:spPr>
        <p:txBody>
          <a:bodyPr>
            <a:noAutofit/>
          </a:bodyPr>
          <a:lstStyle>
            <a:lvl1pPr marL="0" indent="0" algn="r">
              <a:buNone/>
              <a:defRPr sz="2400" b="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9" name="Šikmý pruh 8"/>
          <p:cNvSpPr/>
          <p:nvPr userDrawn="1"/>
        </p:nvSpPr>
        <p:spPr>
          <a:xfrm>
            <a:off x="6786860" y="2052439"/>
            <a:ext cx="3312368" cy="1008112"/>
          </a:xfrm>
          <a:prstGeom prst="diagStripe">
            <a:avLst>
              <a:gd name="adj" fmla="val 711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6" name="Obrázek 5" descr="Maly podpi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06140" y="7092999"/>
            <a:ext cx="1365504" cy="3108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6220" y="252239"/>
            <a:ext cx="8675687" cy="539948"/>
          </a:xfrm>
        </p:spPr>
        <p:txBody>
          <a:bodyPr/>
          <a:lstStyle>
            <a:lvl1pPr>
              <a:defRPr sz="280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lnSpc>
                <a:spcPts val="2600"/>
              </a:lnSpc>
              <a:defRPr sz="2400" b="0"/>
            </a:lvl1pPr>
            <a:lvl2pPr>
              <a:lnSpc>
                <a:spcPts val="2100"/>
              </a:lnSpc>
              <a:defRPr sz="2000" b="0"/>
            </a:lvl2pPr>
            <a:lvl3pPr>
              <a:lnSpc>
                <a:spcPts val="2100"/>
              </a:lnSpc>
              <a:defRPr sz="1800"/>
            </a:lvl3pPr>
            <a:lvl4pPr>
              <a:lnSpc>
                <a:spcPts val="1800"/>
              </a:lnSpc>
              <a:defRPr/>
            </a:lvl4pPr>
            <a:lvl5pPr>
              <a:lnSpc>
                <a:spcPts val="1600"/>
              </a:lnSpc>
              <a:defRPr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8000" y="180231"/>
            <a:ext cx="8676000" cy="864097"/>
          </a:xfrm>
        </p:spPr>
        <p:txBody>
          <a:bodyPr/>
          <a:lstStyle>
            <a:lvl1pPr>
              <a:defRPr sz="280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1008000" y="1764295"/>
            <a:ext cx="4231368" cy="49900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buNone/>
              <a:defRPr sz="1400"/>
            </a:lvl4pPr>
            <a:lvl5pPr>
              <a:defRPr sz="12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5452632" y="1764295"/>
            <a:ext cx="4231368" cy="49900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buNone/>
              <a:defRPr sz="1400"/>
            </a:lvl4pPr>
            <a:lvl5pPr>
              <a:defRPr sz="12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782" y="301050"/>
            <a:ext cx="9534948" cy="95916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712893" y="2688449"/>
            <a:ext cx="4544695" cy="394866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614035" y="2688449"/>
            <a:ext cx="4544695" cy="394866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712893" y="1932323"/>
            <a:ext cx="4544695" cy="705718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4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614035" y="1932323"/>
            <a:ext cx="4544695" cy="705718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4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cxnSp>
        <p:nvCxnSpPr>
          <p:cNvPr id="9" name="Přímá spojovací čára 8"/>
          <p:cNvCxnSpPr/>
          <p:nvPr userDrawn="1"/>
        </p:nvCxnSpPr>
        <p:spPr>
          <a:xfrm>
            <a:off x="751881" y="6852396"/>
            <a:ext cx="9523809" cy="1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954212" y="180231"/>
            <a:ext cx="867568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008063" y="1188344"/>
            <a:ext cx="8675687" cy="5566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</p:txBody>
      </p:sp>
      <p:pic>
        <p:nvPicPr>
          <p:cNvPr id="9" name="Obrázek 8" descr="Maly podpis.jp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1098228" y="7020991"/>
            <a:ext cx="1365504" cy="310896"/>
          </a:xfrm>
          <a:prstGeom prst="rect">
            <a:avLst/>
          </a:prstGeom>
        </p:spPr>
      </p:pic>
      <p:sp>
        <p:nvSpPr>
          <p:cNvPr id="11" name="Rámeček 10"/>
          <p:cNvSpPr/>
          <p:nvPr userDrawn="1"/>
        </p:nvSpPr>
        <p:spPr>
          <a:xfrm>
            <a:off x="0" y="0"/>
            <a:ext cx="10693400" cy="7561263"/>
          </a:xfrm>
          <a:prstGeom prst="frame">
            <a:avLst>
              <a:gd name="adj1" fmla="val 8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4" r:id="rId3"/>
    <p:sldLayoutId id="2147483653" r:id="rId4"/>
    <p:sldLayoutId id="2147483652" r:id="rId5"/>
    <p:sldLayoutId id="2147483651" r:id="rId6"/>
    <p:sldLayoutId id="2147483660" r:id="rId7"/>
  </p:sldLayoutIdLst>
  <p:hf hdr="0" ftr="0" dt="0"/>
  <p:txStyles>
    <p:titleStyle>
      <a:lvl1pPr algn="l" defTabSz="1042988" rtl="0" fontAlgn="base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defTabSz="1042988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Arial" charset="0"/>
        </a:defRPr>
      </a:lvl2pPr>
      <a:lvl3pPr algn="l" defTabSz="1042988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Arial" charset="0"/>
        </a:defRPr>
      </a:lvl3pPr>
      <a:lvl4pPr algn="l" defTabSz="1042988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Arial" charset="0"/>
        </a:defRPr>
      </a:lvl4pPr>
      <a:lvl5pPr algn="l" defTabSz="1042988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Arial" charset="0"/>
        </a:defRPr>
      </a:lvl5pPr>
      <a:lvl6pPr marL="457200" algn="l" defTabSz="1042988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Arial" charset="0"/>
        </a:defRPr>
      </a:lvl6pPr>
      <a:lvl7pPr marL="914400" algn="l" defTabSz="1042988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Arial" charset="0"/>
        </a:defRPr>
      </a:lvl7pPr>
      <a:lvl8pPr marL="1371600" algn="l" defTabSz="1042988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Arial" charset="0"/>
        </a:defRPr>
      </a:lvl8pPr>
      <a:lvl9pPr marL="1828800" algn="l" defTabSz="1042988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90525" indent="-390525" algn="l" defTabSz="1042988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"/>
        <a:defRPr sz="24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46138" indent="-325438" algn="l" defTabSz="1042988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n"/>
        <a:defRPr sz="2000" b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303338" indent="-260350" algn="l" defTabSz="1042988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n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824038" indent="-260350" algn="l" defTabSz="1042988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346325" indent="-260350" algn="l" defTabSz="1042988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n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tyfinance.cz/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yfinance.cz/" TargetMode="External"/><Relationship Id="rId2" Type="http://schemas.openxmlformats.org/officeDocument/2006/relationships/hyperlink" Target="mailto:ludek.tesar@cityfinance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06140" y="4500711"/>
            <a:ext cx="10225136" cy="1656184"/>
          </a:xfrm>
        </p:spPr>
        <p:txBody>
          <a:bodyPr>
            <a:normAutofit/>
          </a:bodyPr>
          <a:lstStyle/>
          <a:p>
            <a:r>
              <a:rPr lang="cs-CZ" dirty="0" smtClean="0"/>
              <a:t>Využití informací z účetnictví pro plánování a řízení finanční stability obce – Praha 2013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50356" y="6156895"/>
            <a:ext cx="8280920" cy="951737"/>
          </a:xfrm>
        </p:spPr>
        <p:txBody>
          <a:bodyPr>
            <a:normAutofit/>
          </a:bodyPr>
          <a:lstStyle/>
          <a:p>
            <a:pPr lvl="0" algn="r"/>
            <a:r>
              <a:rPr lang="cs-CZ" dirty="0" smtClean="0"/>
              <a:t>aneb Veřejné finance s citem </a:t>
            </a:r>
          </a:p>
          <a:p>
            <a:pPr lvl="0" algn="r"/>
            <a:r>
              <a:rPr lang="cs-CZ" b="1" cap="none" dirty="0" smtClean="0"/>
              <a:t>Ing. Luděk Tesař</a:t>
            </a:r>
          </a:p>
          <a:p>
            <a:pPr algn="r"/>
            <a:endParaRPr lang="cs-CZ" dirty="0" smtClean="0"/>
          </a:p>
          <a:p>
            <a:pPr algn="r"/>
            <a:endParaRPr lang="cs-CZ" dirty="0" smtClean="0"/>
          </a:p>
        </p:txBody>
      </p:sp>
      <p:pic>
        <p:nvPicPr>
          <p:cNvPr id="5" name="Obrázek 4" descr="pok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43897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Rozpočtová skladba (druhové třídění)</a:t>
            </a:r>
          </a:p>
        </p:txBody>
      </p:sp>
      <p:sp>
        <p:nvSpPr>
          <p:cNvPr id="67587" name="Zástupný symbol pro obsah 2"/>
          <p:cNvSpPr>
            <a:spLocks noGrp="1"/>
          </p:cNvSpPr>
          <p:nvPr>
            <p:ph sz="quarter" idx="2"/>
          </p:nvPr>
        </p:nvSpPr>
        <p:spPr>
          <a:xfrm>
            <a:off x="712893" y="2688449"/>
            <a:ext cx="4633807" cy="224431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Daňové příjmy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Nedaňové příjmy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b="0" dirty="0" smtClean="0"/>
              <a:t>Kapitálové příjmy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b="0" dirty="0" smtClean="0"/>
              <a:t>Přijaté transfery (dotace)</a:t>
            </a:r>
          </a:p>
          <a:p>
            <a:pPr marL="912813" lvl="1" indent="-457200"/>
            <a:r>
              <a:rPr lang="cs-CZ" sz="1400" b="1" dirty="0" smtClean="0"/>
              <a:t>Pravidelné - běžné – ročně opakující se</a:t>
            </a:r>
          </a:p>
          <a:p>
            <a:pPr marL="912813" lvl="1" indent="-457200"/>
            <a:r>
              <a:rPr lang="cs-CZ" sz="1400" b="0" dirty="0" smtClean="0"/>
              <a:t>Investiční - mimořádné</a:t>
            </a:r>
          </a:p>
          <a:p>
            <a:endParaRPr lang="cs-CZ" sz="2000" b="0" dirty="0" smtClean="0"/>
          </a:p>
        </p:txBody>
      </p:sp>
      <p:sp>
        <p:nvSpPr>
          <p:cNvPr id="67588" name="Zástupný symbol pro obsah 3"/>
          <p:cNvSpPr>
            <a:spLocks noGrp="1"/>
          </p:cNvSpPr>
          <p:nvPr>
            <p:ph sz="quarter" idx="4"/>
          </p:nvPr>
        </p:nvSpPr>
        <p:spPr>
          <a:xfrm>
            <a:off x="5614035" y="2688449"/>
            <a:ext cx="4544695" cy="1596238"/>
          </a:xfrm>
        </p:spPr>
        <p:txBody>
          <a:bodyPr/>
          <a:lstStyle/>
          <a:p>
            <a:pPr marL="457200" indent="-457200">
              <a:buFont typeface="+mj-lt"/>
              <a:buAutoNum type="arabicPeriod" startAt="5"/>
            </a:pPr>
            <a:r>
              <a:rPr lang="cs-CZ" sz="2000" dirty="0" smtClean="0"/>
              <a:t>Běžné výdaje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cs-CZ" sz="2000" b="0" dirty="0" smtClean="0"/>
              <a:t>Kapitálové výdaje</a:t>
            </a:r>
          </a:p>
        </p:txBody>
      </p:sp>
      <p:sp>
        <p:nvSpPr>
          <p:cNvPr id="67589" name="Zástupný symbol pro text 4"/>
          <p:cNvSpPr>
            <a:spLocks noGrp="1"/>
          </p:cNvSpPr>
          <p:nvPr>
            <p:ph type="body" sz="quarter" idx="1"/>
          </p:nvPr>
        </p:nvSpPr>
        <p:spPr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2000" smtClean="0"/>
              <a:t>PŘÍJMY (dle tříd)</a:t>
            </a:r>
            <a:endParaRPr lang="cs-CZ" sz="2000" dirty="0" smtClean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2000" smtClean="0"/>
              <a:t>VÝDAJE (dle tříd)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0156" y="252239"/>
            <a:ext cx="9251751" cy="539948"/>
          </a:xfrm>
        </p:spPr>
        <p:txBody>
          <a:bodyPr/>
          <a:lstStyle/>
          <a:p>
            <a:pPr marL="457200" lvl="0" indent="-457200"/>
            <a:r>
              <a:rPr lang="cs-CZ" dirty="0" smtClean="0"/>
              <a:t>3. DOBRÝ TREND FINANCÍ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8063" y="1188344"/>
            <a:ext cx="8675687" cy="5760639"/>
          </a:xfrm>
        </p:spPr>
        <p:txBody>
          <a:bodyPr/>
          <a:lstStyle/>
          <a:p>
            <a:r>
              <a:rPr lang="cs-CZ" dirty="0" smtClean="0"/>
              <a:t>Běžné příjmy se musí vyvíjet lépe než běžné výdaje</a:t>
            </a:r>
          </a:p>
          <a:p>
            <a:pPr lvl="1"/>
            <a:r>
              <a:rPr lang="cs-CZ" b="1" dirty="0" smtClean="0"/>
              <a:t>Hrozba stagnace běžných příjmů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Analyzovat silné a slabé stránky financí a přijímat finanční strategii v rozpočtových výhledech</a:t>
            </a:r>
          </a:p>
          <a:p>
            <a:endParaRPr lang="cs-CZ" dirty="0" smtClean="0"/>
          </a:p>
          <a:p>
            <a:r>
              <a:rPr lang="cs-CZ" b="1" dirty="0" smtClean="0"/>
              <a:t>Ukázky slabých stránek a negativních vlivů na finance</a:t>
            </a:r>
          </a:p>
          <a:p>
            <a:pPr lvl="1"/>
            <a:r>
              <a:rPr lang="cs-CZ" b="1" dirty="0" smtClean="0"/>
              <a:t>Diskriminační dotování </a:t>
            </a:r>
            <a:r>
              <a:rPr lang="cs-CZ" dirty="0" smtClean="0"/>
              <a:t>– zejména dotované nájmy obecních bytů, dotování lobbistických skupin sportu a kultury bez ohledu na efekt pro ostatní</a:t>
            </a:r>
          </a:p>
          <a:p>
            <a:pPr lvl="1"/>
            <a:r>
              <a:rPr lang="cs-CZ" b="1" dirty="0" smtClean="0"/>
              <a:t>Předlužení – </a:t>
            </a:r>
            <a:r>
              <a:rPr lang="cs-CZ" dirty="0" smtClean="0"/>
              <a:t>dluh by neměl být vyšší než </a:t>
            </a:r>
            <a:r>
              <a:rPr lang="cs-CZ" b="1" dirty="0" smtClean="0"/>
              <a:t>10x provozní saldo</a:t>
            </a:r>
          </a:p>
          <a:p>
            <a:pPr lvl="1"/>
            <a:r>
              <a:rPr lang="cs-CZ" b="1" dirty="0" smtClean="0"/>
              <a:t>Přeplácení bank </a:t>
            </a:r>
            <a:r>
              <a:rPr lang="cs-CZ" dirty="0" smtClean="0"/>
              <a:t>zejména fixací úvěrů – </a:t>
            </a:r>
            <a:r>
              <a:rPr lang="cs-CZ" b="1" dirty="0" err="1" smtClean="0"/>
              <a:t>hedging</a:t>
            </a:r>
            <a:r>
              <a:rPr lang="cs-CZ" b="1" dirty="0" smtClean="0"/>
              <a:t> a úrokový SWAP</a:t>
            </a:r>
          </a:p>
          <a:p>
            <a:pPr lvl="1"/>
            <a:r>
              <a:rPr lang="cs-CZ" dirty="0" smtClean="0"/>
              <a:t>Neschopnost řídit výkony a hospodaření organizací a společností měst</a:t>
            </a:r>
          </a:p>
          <a:p>
            <a:pPr lvl="1"/>
            <a:r>
              <a:rPr lang="cs-CZ" b="1" dirty="0" smtClean="0"/>
              <a:t>Lobbistické projekty </a:t>
            </a:r>
            <a:r>
              <a:rPr lang="cs-CZ" dirty="0" smtClean="0"/>
              <a:t>a </a:t>
            </a:r>
            <a:r>
              <a:rPr lang="cs-CZ" b="1" dirty="0" smtClean="0"/>
              <a:t>plnění přání lidí místo jejich potřeb</a:t>
            </a:r>
          </a:p>
          <a:p>
            <a:pPr lvl="1"/>
            <a:r>
              <a:rPr lang="cs-CZ" dirty="0" smtClean="0"/>
              <a:t>Nevhodná dotazníková šetření</a:t>
            </a:r>
          </a:p>
          <a:p>
            <a:pPr lvl="1"/>
            <a:r>
              <a:rPr lang="cs-CZ" b="1" dirty="0" smtClean="0"/>
              <a:t>Neuvědomění si rizik inflace, měnových rizik a bankrotu státu</a:t>
            </a:r>
          </a:p>
          <a:p>
            <a:pPr lvl="1"/>
            <a:endParaRPr lang="cs-CZ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4172" y="252239"/>
            <a:ext cx="9937104" cy="539948"/>
          </a:xfrm>
        </p:spPr>
        <p:txBody>
          <a:bodyPr/>
          <a:lstStyle/>
          <a:p>
            <a:pPr marL="457200" lvl="0" indent="-457200"/>
            <a:r>
              <a:rPr lang="cs-CZ" dirty="0" smtClean="0"/>
              <a:t>4. OCHRANA HODNOTY FINANCÍ PŘED RIZIKY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8063" y="1188344"/>
            <a:ext cx="8675687" cy="1800199"/>
          </a:xfrm>
        </p:spPr>
        <p:txBody>
          <a:bodyPr/>
          <a:lstStyle/>
          <a:p>
            <a:r>
              <a:rPr lang="cs-CZ" dirty="0" smtClean="0"/>
              <a:t>Finanční rezervy ohrožuje zejména</a:t>
            </a:r>
          </a:p>
          <a:p>
            <a:pPr lvl="1"/>
            <a:r>
              <a:rPr lang="cs-CZ" b="1" dirty="0" smtClean="0"/>
              <a:t>Inflace – </a:t>
            </a:r>
            <a:r>
              <a:rPr lang="cs-CZ" dirty="0" smtClean="0"/>
              <a:t>v roce 2012 byla inflace v ČR dle ČSÚ 3,3 % a </a:t>
            </a:r>
            <a:r>
              <a:rPr lang="cs-CZ" b="1" dirty="0" smtClean="0"/>
              <a:t>za uplynulých 16 let </a:t>
            </a:r>
            <a:r>
              <a:rPr lang="cs-CZ" dirty="0" smtClean="0"/>
              <a:t>byla průměrná inflace v ČR celkem </a:t>
            </a:r>
            <a:r>
              <a:rPr lang="cs-CZ" b="1" dirty="0" smtClean="0"/>
              <a:t>3,48 % ročně</a:t>
            </a:r>
            <a:r>
              <a:rPr lang="cs-CZ" dirty="0" smtClean="0"/>
              <a:t>. </a:t>
            </a:r>
            <a:endParaRPr lang="cs-CZ" b="1" dirty="0" smtClean="0"/>
          </a:p>
          <a:p>
            <a:pPr lvl="1"/>
            <a:r>
              <a:rPr lang="cs-CZ" b="1" dirty="0" smtClean="0"/>
              <a:t>Měnové riziko a riziko bankrotu </a:t>
            </a:r>
            <a:r>
              <a:rPr lang="cs-CZ" dirty="0" smtClean="0"/>
              <a:t>– v případě bankrotu Kypru a Řecka byly devalvovány </a:t>
            </a:r>
            <a:r>
              <a:rPr lang="cs-CZ" b="1" dirty="0" smtClean="0"/>
              <a:t>zůstatky na účtech </a:t>
            </a:r>
            <a:r>
              <a:rPr lang="cs-CZ" dirty="0" smtClean="0"/>
              <a:t>a dluhopisy bankrotujících států – majetek a cenné papíry investorům zůstaly.</a:t>
            </a:r>
          </a:p>
          <a:p>
            <a:pPr lvl="1">
              <a:buNone/>
            </a:pPr>
            <a:endParaRPr lang="cs-CZ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808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0276" y="3060551"/>
            <a:ext cx="7848872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4172" y="252239"/>
            <a:ext cx="9937104" cy="539948"/>
          </a:xfrm>
        </p:spPr>
        <p:txBody>
          <a:bodyPr/>
          <a:lstStyle/>
          <a:p>
            <a:pPr marL="457200" lvl="0" indent="-457200"/>
            <a:r>
              <a:rPr lang="cs-CZ" dirty="0" smtClean="0"/>
              <a:t>5. NEZADLUŽENOST</a:t>
            </a:r>
          </a:p>
        </p:txBody>
      </p:sp>
      <p:sp>
        <p:nvSpPr>
          <p:cNvPr id="6" name="Elipsa 5"/>
          <p:cNvSpPr/>
          <p:nvPr/>
        </p:nvSpPr>
        <p:spPr>
          <a:xfrm>
            <a:off x="5202684" y="3276575"/>
            <a:ext cx="648072" cy="64807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 - hodnoty pro řízení finančního zdraví obce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>
          <a:xfrm>
            <a:off x="5130676" y="7092999"/>
            <a:ext cx="522287" cy="250825"/>
          </a:xfrm>
          <a:prstGeom prst="rect">
            <a:avLst/>
          </a:prstGeom>
        </p:spPr>
        <p:txBody>
          <a:bodyPr/>
          <a:lstStyle/>
          <a:p>
            <a:fld id="{B290A7CF-0885-4A99-BC16-BAA6B017D4F3}" type="slidenum">
              <a:rPr lang="cs-CZ" smtClean="0"/>
              <a:pPr/>
              <a:t>14</a:t>
            </a:fld>
            <a:endParaRPr lang="cs-CZ" dirty="0"/>
          </a:p>
        </p:txBody>
      </p:sp>
      <p:graphicFrame>
        <p:nvGraphicFramePr>
          <p:cNvPr id="4" name="Zástupný symbol pro obsah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4780808"/>
              </p:ext>
            </p:extLst>
          </p:nvPr>
        </p:nvGraphicFramePr>
        <p:xfrm>
          <a:off x="306140" y="828303"/>
          <a:ext cx="10009112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124" y="180231"/>
            <a:ext cx="10297144" cy="1044004"/>
          </a:xfrm>
        </p:spPr>
        <p:txBody>
          <a:bodyPr/>
          <a:lstStyle/>
          <a:p>
            <a:pPr algn="ctr"/>
            <a:r>
              <a:rPr lang="cs-CZ" sz="4400" dirty="0" smtClean="0"/>
              <a:t>PŘIJĎTE NA ZAJÍMAVÉ AKCE</a:t>
            </a:r>
            <a:endParaRPr lang="cs-CZ" sz="4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5130676" y="7092999"/>
            <a:ext cx="522287" cy="250825"/>
          </a:xfrm>
          <a:prstGeom prst="rect">
            <a:avLst/>
          </a:prstGeom>
        </p:spPr>
        <p:txBody>
          <a:bodyPr/>
          <a:lstStyle/>
          <a:p>
            <a:fld id="{CF266374-1F44-42DA-91C3-E3468E2636F9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 bwMode="auto">
          <a:xfrm>
            <a:off x="522164" y="5580831"/>
            <a:ext cx="936104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90525" marR="0" lvl="0" indent="-390525" algn="ctr" defTabSz="1042988" rtl="0" eaLnBrk="1" fontAlgn="base" latinLnBrk="0" hangingPunct="1">
              <a:lnSpc>
                <a:spcPts val="26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Registrace a programy na</a:t>
            </a:r>
          </a:p>
          <a:p>
            <a:pPr marL="390525" marR="0" lvl="0" indent="-390525" algn="ctr" defTabSz="1042988" rtl="0" eaLnBrk="1" fontAlgn="base" latinLnBrk="0" hangingPunct="1">
              <a:lnSpc>
                <a:spcPts val="26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2400" b="1" spc="220" dirty="0" smtClean="0">
                <a:latin typeface="Arial" pitchFamily="34" charset="0"/>
                <a:cs typeface="Arial" pitchFamily="34" charset="0"/>
                <a:hlinkClick r:id="rId2"/>
              </a:rPr>
              <a:t>WWW.CITYFINANCE.CZ</a:t>
            </a:r>
            <a:endParaRPr lang="cs-CZ" sz="2400" b="1" spc="22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234132" y="1620391"/>
            <a:ext cx="10297144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>
                <a:solidFill>
                  <a:schemeClr val="tx1"/>
                </a:solidFill>
              </a:rPr>
              <a:t>KONFERENCE ROZPOČET A FINANČNÍ VIZE MĚST A OBCÍ </a:t>
            </a:r>
            <a:r>
              <a:rPr lang="cs-CZ" sz="2000" dirty="0" smtClean="0">
                <a:solidFill>
                  <a:schemeClr val="tx1"/>
                </a:solidFill>
              </a:rPr>
              <a:t>	12. ZÁŘÍ 2013 ČNB PRAHA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34132" y="2628503"/>
            <a:ext cx="10297144" cy="11521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>
                <a:solidFill>
                  <a:schemeClr val="tx1"/>
                </a:solidFill>
              </a:rPr>
              <a:t>INOVATIVNÍ FINANCOVÁNÍ PRO SAMOSPRÁVY</a:t>
            </a:r>
            <a:r>
              <a:rPr lang="cs-CZ" sz="2000" dirty="0" smtClean="0">
                <a:solidFill>
                  <a:schemeClr val="tx1"/>
                </a:solidFill>
              </a:rPr>
              <a:t>		31.5. 2013 PRAHA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							25. 6. 2013 PRAHA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							2. ČERVENCE OSTRAVA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234132" y="4212679"/>
            <a:ext cx="10297144" cy="11521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cap="all" dirty="0" smtClean="0">
                <a:solidFill>
                  <a:schemeClr val="tx1"/>
                </a:solidFill>
              </a:rPr>
              <a:t>Rozpočet města a obce 2014 – rizika a příležitosti financí </a:t>
            </a:r>
            <a:r>
              <a:rPr lang="cs-CZ" sz="2000" dirty="0" smtClean="0">
                <a:solidFill>
                  <a:schemeClr val="tx1"/>
                </a:solidFill>
              </a:rPr>
              <a:t>	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							26. 9. 2013  OSTRAVA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							10.10. 2013 PRAHA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74292" y="1476375"/>
            <a:ext cx="7416824" cy="569612"/>
          </a:xfrm>
        </p:spPr>
        <p:txBody>
          <a:bodyPr>
            <a:noAutofit/>
          </a:bodyPr>
          <a:lstStyle/>
          <a:p>
            <a:r>
              <a:rPr lang="cs-CZ" sz="4000" dirty="0" smtClean="0"/>
              <a:t>Veřejné finance s citem</a:t>
            </a:r>
            <a:endParaRPr lang="cs-CZ" sz="4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46300" y="3564607"/>
            <a:ext cx="676875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Ing. Luděk Tesař</a:t>
            </a:r>
          </a:p>
          <a:p>
            <a:r>
              <a:rPr lang="cs-CZ" dirty="0" smtClean="0"/>
              <a:t>ekonom</a:t>
            </a:r>
          </a:p>
          <a:p>
            <a:endParaRPr lang="cs-CZ" dirty="0" smtClean="0"/>
          </a:p>
          <a:p>
            <a:r>
              <a:rPr lang="cs-CZ" dirty="0" smtClean="0"/>
              <a:t>Neumannova 1470/12, 156 00 Praha 5 – Zbraslav</a:t>
            </a:r>
          </a:p>
          <a:p>
            <a:r>
              <a:rPr lang="cs-CZ" dirty="0" smtClean="0"/>
              <a:t>Email: </a:t>
            </a:r>
            <a:r>
              <a:rPr lang="cs-CZ" dirty="0" smtClean="0">
                <a:hlinkClick r:id="rId2"/>
              </a:rPr>
              <a:t>ludek.tesar@cityfinance.cz</a:t>
            </a:r>
            <a:endParaRPr lang="cs-CZ" dirty="0" smtClean="0"/>
          </a:p>
          <a:p>
            <a:r>
              <a:rPr lang="cs-CZ" dirty="0" smtClean="0"/>
              <a:t>Mobil: 602 690 061</a:t>
            </a:r>
          </a:p>
          <a:p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cityfinance.cz</a:t>
            </a:r>
            <a:r>
              <a:rPr lang="cs-CZ" dirty="0" smtClean="0"/>
              <a:t>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602284" y="684287"/>
            <a:ext cx="7704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hlinkClick r:id="rId3"/>
              </a:rPr>
              <a:t>WWW.CITYFINANCE.CZ</a:t>
            </a:r>
            <a:endParaRPr lang="cs-CZ" sz="4800" dirty="0" smtClean="0"/>
          </a:p>
          <a:p>
            <a:endParaRPr lang="cs-CZ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94172" y="3348583"/>
            <a:ext cx="90730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dirty="0" smtClean="0"/>
              <a:t>"Potřebujeme zaujmout mravní stanoviska k lidem, k práci a veřejnému majetku. </a:t>
            </a:r>
            <a:r>
              <a:rPr lang="cs-CZ" sz="3600" b="1" dirty="0" smtClean="0"/>
              <a:t>Nedělat dluhy</a:t>
            </a:r>
            <a:r>
              <a:rPr lang="cs-CZ" sz="3600" dirty="0" smtClean="0"/>
              <a:t>, </a:t>
            </a:r>
            <a:r>
              <a:rPr lang="cs-CZ" sz="3600" b="1" dirty="0" smtClean="0"/>
              <a:t>nepodporovat bankrotáře </a:t>
            </a:r>
            <a:r>
              <a:rPr lang="cs-CZ" sz="3600" dirty="0" smtClean="0"/>
              <a:t>a </a:t>
            </a:r>
            <a:r>
              <a:rPr lang="cs-CZ" sz="3600" b="1" dirty="0" smtClean="0"/>
              <a:t>nevyhazovat hodnoty za nic</a:t>
            </a:r>
            <a:r>
              <a:rPr lang="cs-CZ" sz="3600" dirty="0" smtClean="0"/>
              <a:t>." </a:t>
            </a:r>
          </a:p>
          <a:p>
            <a:pPr algn="ctr"/>
            <a:endParaRPr lang="cs-CZ" sz="3600" dirty="0" smtClean="0"/>
          </a:p>
          <a:p>
            <a:pPr algn="ctr"/>
            <a:r>
              <a:rPr lang="cs-CZ" sz="3600" dirty="0" smtClean="0"/>
              <a:t>(Tomáš Baťa, 1932)</a:t>
            </a:r>
            <a:endParaRPr lang="cs-CZ" sz="3600" b="1" dirty="0" smtClean="0"/>
          </a:p>
        </p:txBody>
      </p:sp>
      <p:pic>
        <p:nvPicPr>
          <p:cNvPr id="5" name="Obrázek 4" descr="ba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4572" y="324247"/>
            <a:ext cx="2347749" cy="28083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Ing. Luděk Tesař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0" dirty="0" smtClean="0"/>
              <a:t>1998	Ministerstvo financí ČR</a:t>
            </a:r>
          </a:p>
          <a:p>
            <a:pPr>
              <a:buNone/>
            </a:pPr>
            <a:r>
              <a:rPr lang="cs-CZ" b="0" dirty="0" smtClean="0"/>
              <a:t>2002	Úřad vlády ČR a MF ČR</a:t>
            </a:r>
          </a:p>
          <a:p>
            <a:pPr>
              <a:buNone/>
            </a:pPr>
            <a:r>
              <a:rPr lang="cs-CZ" b="0" dirty="0" smtClean="0"/>
              <a:t>2006 	Pardubický kraj</a:t>
            </a:r>
          </a:p>
          <a:p>
            <a:pPr>
              <a:buNone/>
            </a:pPr>
            <a:r>
              <a:rPr lang="cs-CZ" b="0" dirty="0" smtClean="0"/>
              <a:t>2007 	Regionservis, spol. s r.o.</a:t>
            </a:r>
          </a:p>
          <a:p>
            <a:pPr>
              <a:buNone/>
            </a:pPr>
            <a:r>
              <a:rPr lang="cs-CZ" b="0" dirty="0" smtClean="0"/>
              <a:t>2010 </a:t>
            </a:r>
            <a:r>
              <a:rPr lang="cs-CZ" b="1" dirty="0" smtClean="0"/>
              <a:t>	</a:t>
            </a:r>
            <a:r>
              <a:rPr lang="cs-CZ" b="1" spc="320" dirty="0" smtClean="0"/>
              <a:t>WWW.CITYFINANCE.CZ</a:t>
            </a:r>
          </a:p>
          <a:p>
            <a:pPr>
              <a:buNone/>
            </a:pPr>
            <a:endParaRPr lang="cs-CZ" b="0" dirty="0"/>
          </a:p>
        </p:txBody>
      </p:sp>
      <p:pic>
        <p:nvPicPr>
          <p:cNvPr id="5" name="Obrázek 4" descr="roll u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11446" y="252239"/>
            <a:ext cx="4087840" cy="7056784"/>
          </a:xfrm>
          <a:prstGeom prst="rect">
            <a:avLst/>
          </a:prstGeom>
        </p:spPr>
      </p:pic>
      <p:sp>
        <p:nvSpPr>
          <p:cNvPr id="6" name="Pětiúhelník 5"/>
          <p:cNvSpPr/>
          <p:nvPr/>
        </p:nvSpPr>
        <p:spPr>
          <a:xfrm>
            <a:off x="0" y="3636615"/>
            <a:ext cx="6282804" cy="14401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" name="Obrázek 13" descr="Rozpočet a finanční vize měst a obcí_04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34332" y="3852638"/>
            <a:ext cx="2319667" cy="302433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DOBRAT SE FINANČNÍ STABILITY ZNAMENÁ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MÍT FINANČNÍ </a:t>
            </a:r>
            <a:r>
              <a:rPr lang="cs-CZ" b="1" dirty="0" smtClean="0"/>
              <a:t>POTENCIÁL K OBNOVĚ MAJETKU</a:t>
            </a:r>
          </a:p>
          <a:p>
            <a:pPr marL="457200" lvl="0" indent="-457200">
              <a:buFont typeface="+mj-lt"/>
              <a:buAutoNum type="arabicPeriod"/>
            </a:pPr>
            <a:endParaRPr lang="cs-CZ" dirty="0" smtClean="0"/>
          </a:p>
          <a:p>
            <a:pPr marL="457200" lvl="0" indent="-457200">
              <a:buFont typeface="+mj-lt"/>
              <a:buAutoNum type="arabicPeriod"/>
            </a:pPr>
            <a:r>
              <a:rPr lang="cs-CZ" dirty="0" smtClean="0"/>
              <a:t>DOBRÉ </a:t>
            </a:r>
            <a:r>
              <a:rPr lang="cs-CZ" b="1" dirty="0" smtClean="0"/>
              <a:t>PROVOZNÍ SALDO</a:t>
            </a:r>
          </a:p>
          <a:p>
            <a:pPr marL="457200" lvl="0" indent="-457200">
              <a:buFont typeface="+mj-lt"/>
              <a:buAutoNum type="arabicPeriod"/>
            </a:pPr>
            <a:endParaRPr lang="cs-CZ" dirty="0" smtClean="0"/>
          </a:p>
          <a:p>
            <a:pPr marL="457200" lvl="0" indent="-457200">
              <a:buFont typeface="+mj-lt"/>
              <a:buAutoNum type="arabicPeriod"/>
            </a:pPr>
            <a:r>
              <a:rPr lang="cs-CZ" dirty="0" smtClean="0"/>
              <a:t>DOBRÝ </a:t>
            </a:r>
            <a:r>
              <a:rPr lang="cs-CZ" b="1" dirty="0" smtClean="0"/>
              <a:t>TREND</a:t>
            </a:r>
            <a:r>
              <a:rPr lang="cs-CZ" dirty="0" smtClean="0"/>
              <a:t> FINANCÍ</a:t>
            </a:r>
          </a:p>
          <a:p>
            <a:pPr marL="457200" lvl="0" indent="-457200">
              <a:buFont typeface="+mj-lt"/>
              <a:buAutoNum type="arabicPeriod"/>
            </a:pPr>
            <a:endParaRPr lang="cs-CZ" dirty="0" smtClean="0"/>
          </a:p>
          <a:p>
            <a:pPr marL="457200" lvl="0" indent="-457200">
              <a:buFont typeface="+mj-lt"/>
              <a:buAutoNum type="arabicPeriod"/>
            </a:pPr>
            <a:r>
              <a:rPr lang="cs-CZ" b="1" dirty="0" smtClean="0"/>
              <a:t>OCHRANA HODNOTY FINANCÍ </a:t>
            </a:r>
            <a:r>
              <a:rPr lang="cs-CZ" dirty="0" smtClean="0"/>
              <a:t>REZERV A ÚSPOR PŘED RIZIKY</a:t>
            </a:r>
          </a:p>
          <a:p>
            <a:pPr marL="457200" lvl="0" indent="-457200">
              <a:buFont typeface="+mj-lt"/>
              <a:buAutoNum type="arabicPeriod"/>
            </a:pPr>
            <a:endParaRPr lang="cs-CZ" dirty="0" smtClean="0"/>
          </a:p>
          <a:p>
            <a:pPr marL="457200" lvl="0" indent="-457200">
              <a:buFont typeface="+mj-lt"/>
              <a:buAutoNum type="arabicPeriod"/>
            </a:pPr>
            <a:r>
              <a:rPr lang="cs-CZ" dirty="0" smtClean="0"/>
              <a:t>NEZADLUŽENOST</a:t>
            </a:r>
          </a:p>
          <a:p>
            <a:pPr marL="977900" lvl="1" indent="-457200">
              <a:buFont typeface="+mj-lt"/>
              <a:buAutoNum type="arabicPeriod"/>
            </a:pPr>
            <a:endParaRPr lang="cs-CZ" dirty="0" smtClean="0"/>
          </a:p>
          <a:p>
            <a:pPr marL="977900" lvl="1" indent="-457200">
              <a:buFont typeface="+mj-lt"/>
              <a:buAutoNum type="arabicPeriod"/>
            </a:pPr>
            <a:endParaRPr lang="cs-CZ" dirty="0" smtClean="0"/>
          </a:p>
          <a:p>
            <a:pPr marL="977900" lvl="1" indent="-457200">
              <a:buFont typeface="+mj-lt"/>
              <a:buAutoNum type="arabicPeriod"/>
            </a:pPr>
            <a:endParaRPr lang="cs-CZ" dirty="0" smtClean="0"/>
          </a:p>
          <a:p>
            <a:pPr marL="1385888" lvl="2" indent="-342900">
              <a:buFont typeface="+mj-lt"/>
              <a:buAutoNum type="arabicPeriod"/>
            </a:pPr>
            <a:endParaRPr lang="cs-CZ" dirty="0" smtClean="0"/>
          </a:p>
          <a:p>
            <a:pPr marL="977900" lvl="1" indent="-457200">
              <a:buFont typeface="+mj-lt"/>
              <a:buAutoNum type="arabicPeriod"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Účetní a finanční výkazy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712893" y="2688449"/>
            <a:ext cx="4544695" cy="1164190"/>
          </a:xfrm>
        </p:spPr>
        <p:txBody>
          <a:bodyPr/>
          <a:lstStyle/>
          <a:p>
            <a:r>
              <a:rPr lang="cs-CZ" sz="2000" dirty="0" smtClean="0"/>
              <a:t>Rozvaha</a:t>
            </a:r>
          </a:p>
          <a:p>
            <a:r>
              <a:rPr lang="cs-CZ" sz="2000" dirty="0" smtClean="0"/>
              <a:t>Výkaz zisků a ztráty</a:t>
            </a:r>
            <a:endParaRPr lang="cs-CZ" sz="20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5614035" y="2688449"/>
            <a:ext cx="4544695" cy="948166"/>
          </a:xfrm>
        </p:spPr>
        <p:txBody>
          <a:bodyPr/>
          <a:lstStyle/>
          <a:p>
            <a:r>
              <a:rPr lang="cs-CZ" sz="2000" dirty="0" smtClean="0"/>
              <a:t>Výkaz pro hodnocení plnění rozpočtu</a:t>
            </a:r>
            <a:endParaRPr lang="cs-CZ" sz="20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sz="2000" dirty="0" smtClean="0"/>
              <a:t>Účetní výkazy</a:t>
            </a:r>
            <a:endParaRPr lang="cs-CZ" sz="20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sz="2000" dirty="0" smtClean="0"/>
              <a:t>Finanční výkazy</a:t>
            </a:r>
            <a:endParaRPr lang="cs-CZ" sz="2000" dirty="0"/>
          </a:p>
        </p:txBody>
      </p:sp>
      <p:sp>
        <p:nvSpPr>
          <p:cNvPr id="9" name="Zástupný symbol pro text 6"/>
          <p:cNvSpPr txBox="1">
            <a:spLocks/>
          </p:cNvSpPr>
          <p:nvPr/>
        </p:nvSpPr>
        <p:spPr bwMode="auto">
          <a:xfrm>
            <a:off x="715186" y="4415769"/>
            <a:ext cx="9347238" cy="70536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  <a:buClr>
                <a:schemeClr val="tx2"/>
              </a:buClr>
              <a:buSzPct val="80000"/>
              <a:defRPr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Doplňující údaje</a:t>
            </a:r>
          </a:p>
        </p:txBody>
      </p:sp>
      <p:sp>
        <p:nvSpPr>
          <p:cNvPr id="10" name="Zástupný symbol pro obsah 7"/>
          <p:cNvSpPr txBox="1">
            <a:spLocks/>
          </p:cNvSpPr>
          <p:nvPr/>
        </p:nvSpPr>
        <p:spPr bwMode="auto">
          <a:xfrm>
            <a:off x="738188" y="5209690"/>
            <a:ext cx="9335144" cy="18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06036" indent="-306036" defTabSz="1043056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Přehled o rozpočtu nákladů a výnosů příspěvkových organizací</a:t>
            </a:r>
          </a:p>
          <a:p>
            <a:pPr marL="306036" indent="-306036" defTabSz="1043056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Rozpis schváleného rozpočtu podle paragrafů a položek</a:t>
            </a:r>
          </a:p>
          <a:p>
            <a:pPr marL="306036" indent="-306036" defTabSz="1043056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Přehled rozpočtových opatření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252239"/>
            <a:ext cx="10081120" cy="539948"/>
          </a:xfrm>
        </p:spPr>
        <p:txBody>
          <a:bodyPr/>
          <a:lstStyle/>
          <a:p>
            <a:r>
              <a:rPr lang="cs-CZ" dirty="0" smtClean="0"/>
              <a:t>1. MÍT FINANČNÍ POTENCIÁL K OBNOVĚ MAJETKU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Zajistit schopnost do 50 let obnovit veškeré stavby obce</a:t>
            </a:r>
          </a:p>
          <a:p>
            <a:pPr lvl="1"/>
            <a:r>
              <a:rPr lang="cs-CZ" b="1" dirty="0" smtClean="0"/>
              <a:t>Rozvaha</a:t>
            </a:r>
            <a:r>
              <a:rPr lang="cs-CZ" dirty="0" smtClean="0"/>
              <a:t> (např. ÚFIS 01M) - </a:t>
            </a:r>
            <a:r>
              <a:rPr lang="cs-CZ" b="1" dirty="0" smtClean="0"/>
              <a:t>stavby</a:t>
            </a:r>
            <a:r>
              <a:rPr lang="cs-CZ" dirty="0" smtClean="0"/>
              <a:t> (syntetický účet 021)</a:t>
            </a:r>
          </a:p>
          <a:p>
            <a:pPr lvl="1"/>
            <a:r>
              <a:rPr lang="cs-CZ" dirty="0" smtClean="0"/>
              <a:t>Např. 2 mld. Kč znamená 40 mil. Kč ročně (příklad 15 tis. města) 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Pozor na nové stavby</a:t>
            </a:r>
          </a:p>
          <a:p>
            <a:pPr lvl="1"/>
            <a:r>
              <a:rPr lang="cs-CZ" dirty="0" smtClean="0"/>
              <a:t>Např. výstavba nové stavby za 50 mil. Kč představuje přibližně dvojnásobný požadavek na finance v horizontu 30 let (inflace, provoz) 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Cesta redukce objemu majetku obce kladoucí nároky na finance a racionalizace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  ROZVAHA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z="2000" dirty="0" smtClean="0"/>
              <a:t>Stálá aktiva</a:t>
            </a:r>
          </a:p>
          <a:p>
            <a:pPr lvl="1"/>
            <a:r>
              <a:rPr lang="cs-CZ" dirty="0" smtClean="0"/>
              <a:t>Nehmotný majetek</a:t>
            </a:r>
          </a:p>
          <a:p>
            <a:pPr lvl="1"/>
            <a:r>
              <a:rPr lang="cs-CZ" dirty="0" smtClean="0"/>
              <a:t>Hmotný majetek</a:t>
            </a:r>
          </a:p>
          <a:p>
            <a:pPr lvl="1"/>
            <a:r>
              <a:rPr lang="cs-CZ" dirty="0" smtClean="0"/>
              <a:t>Finanční majetek</a:t>
            </a:r>
          </a:p>
          <a:p>
            <a:r>
              <a:rPr lang="cs-CZ" sz="2000" dirty="0" smtClean="0"/>
              <a:t>Oběžná aktiva</a:t>
            </a:r>
          </a:p>
          <a:p>
            <a:pPr lvl="1"/>
            <a:r>
              <a:rPr lang="cs-CZ" dirty="0" smtClean="0"/>
              <a:t>Zásoby</a:t>
            </a:r>
          </a:p>
          <a:p>
            <a:pPr lvl="1"/>
            <a:r>
              <a:rPr lang="cs-CZ" dirty="0" smtClean="0"/>
              <a:t>Pohledávky</a:t>
            </a:r>
          </a:p>
          <a:p>
            <a:pPr lvl="1"/>
            <a:r>
              <a:rPr lang="cs-CZ" dirty="0" smtClean="0"/>
              <a:t>Finanční majetek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sz="2000" dirty="0" smtClean="0"/>
              <a:t>Zdroje krytí stálých aktiv</a:t>
            </a:r>
          </a:p>
          <a:p>
            <a:pPr lvl="1"/>
            <a:r>
              <a:rPr lang="cs-CZ" dirty="0" smtClean="0"/>
              <a:t>Majetkové fondy</a:t>
            </a:r>
          </a:p>
          <a:p>
            <a:pPr lvl="1"/>
            <a:r>
              <a:rPr lang="cs-CZ" dirty="0" smtClean="0"/>
              <a:t>Finanční a peněžní fondy</a:t>
            </a:r>
          </a:p>
          <a:p>
            <a:pPr lvl="1"/>
            <a:r>
              <a:rPr lang="cs-CZ" dirty="0" smtClean="0"/>
              <a:t>Výsledek hospodaření</a:t>
            </a:r>
          </a:p>
          <a:p>
            <a:r>
              <a:rPr lang="cs-CZ" sz="2000" dirty="0" smtClean="0"/>
              <a:t>Cizí zdroje</a:t>
            </a:r>
          </a:p>
          <a:p>
            <a:pPr lvl="1"/>
            <a:r>
              <a:rPr lang="cs-CZ" dirty="0" smtClean="0"/>
              <a:t>Rezervy</a:t>
            </a:r>
          </a:p>
          <a:p>
            <a:pPr lvl="1"/>
            <a:r>
              <a:rPr lang="cs-CZ" dirty="0" smtClean="0"/>
              <a:t>Závazky</a:t>
            </a:r>
          </a:p>
          <a:p>
            <a:pPr lvl="1"/>
            <a:r>
              <a:rPr lang="cs-CZ" dirty="0" smtClean="0"/>
              <a:t>Bankovní úvěry a půjčky</a:t>
            </a:r>
          </a:p>
          <a:p>
            <a:pPr lvl="1"/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2000" dirty="0" smtClean="0"/>
              <a:t>Aktiva</a:t>
            </a:r>
            <a:endParaRPr lang="cs-CZ" sz="20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2000" smtClean="0"/>
              <a:t>Pasiva</a:t>
            </a:r>
            <a:endParaRPr 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0156" y="252239"/>
            <a:ext cx="9251751" cy="539948"/>
          </a:xfrm>
        </p:spPr>
        <p:txBody>
          <a:bodyPr/>
          <a:lstStyle/>
          <a:p>
            <a:pPr lvl="0"/>
            <a:r>
              <a:rPr lang="cs-CZ" dirty="0" smtClean="0"/>
              <a:t>2. DOBRÉ PROVOZNÍ SALDO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8063" y="1188344"/>
            <a:ext cx="8675687" cy="1728191"/>
          </a:xfrm>
        </p:spPr>
        <p:txBody>
          <a:bodyPr/>
          <a:lstStyle/>
          <a:p>
            <a:r>
              <a:rPr lang="cs-CZ" dirty="0" smtClean="0"/>
              <a:t>Běžné příjmy (daňové, nedaňové a kapitálové a běžné dotace – běžné výdaje) </a:t>
            </a:r>
          </a:p>
          <a:p>
            <a:pPr lvl="1"/>
            <a:r>
              <a:rPr lang="cs-CZ" b="1" dirty="0" smtClean="0"/>
              <a:t>výkaz pro hodnocení plnění rozpočtu </a:t>
            </a:r>
            <a:r>
              <a:rPr lang="cs-CZ" dirty="0" smtClean="0"/>
              <a:t>(např. ÚFIS 50 M a další – bohužel pouze čísla položek a paragrafů – naprosto nepřehledné)</a:t>
            </a:r>
          </a:p>
          <a:p>
            <a:pPr lvl="1"/>
            <a:r>
              <a:rPr lang="cs-CZ" dirty="0" smtClean="0"/>
              <a:t>% podíl provozního salda na běžných příjmech v ČR je 20 %</a:t>
            </a:r>
          </a:p>
          <a:p>
            <a:pPr lvl="1"/>
            <a:endParaRPr lang="cs-CZ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798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6220" y="2844527"/>
            <a:ext cx="8784976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 VÝKAZ PRO PLNĚNÍ ROZPOČTU (ROZPOČET)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Rozpočtová skladba</a:t>
            </a:r>
          </a:p>
          <a:p>
            <a:endParaRPr lang="cs-CZ" dirty="0" smtClean="0"/>
          </a:p>
          <a:p>
            <a:r>
              <a:rPr lang="cs-CZ" dirty="0" smtClean="0"/>
              <a:t>Platí pro obce, kraje, regionální rady regionů soudržnosti, dobrovolné svazky obcí, organizační složky státu, státní fondy</a:t>
            </a:r>
          </a:p>
          <a:p>
            <a:endParaRPr lang="cs-CZ" dirty="0" smtClean="0"/>
          </a:p>
          <a:p>
            <a:r>
              <a:rPr lang="cs-CZ" dirty="0" smtClean="0"/>
              <a:t>Uvádí ji příloha k Vyhlášce MF ČR č. 323/2002 Sb.</a:t>
            </a:r>
          </a:p>
          <a:p>
            <a:endParaRPr lang="cs-CZ" dirty="0" smtClean="0"/>
          </a:p>
          <a:p>
            <a:r>
              <a:rPr lang="cs-CZ" dirty="0" smtClean="0"/>
              <a:t>Členění příjmů a výdajů z hlediska:</a:t>
            </a:r>
          </a:p>
          <a:p>
            <a:pPr lvl="2"/>
            <a:r>
              <a:rPr lang="cs-CZ" dirty="0" smtClean="0"/>
              <a:t>odpovědnostního 	(kapitoly)</a:t>
            </a:r>
          </a:p>
          <a:p>
            <a:pPr lvl="2"/>
            <a:r>
              <a:rPr lang="cs-CZ" dirty="0" smtClean="0"/>
              <a:t>druhového		(třídy, seskupení, </a:t>
            </a:r>
            <a:r>
              <a:rPr lang="cs-CZ" dirty="0" err="1" smtClean="0"/>
              <a:t>podseskupení</a:t>
            </a:r>
            <a:r>
              <a:rPr lang="cs-CZ" dirty="0" smtClean="0"/>
              <a:t> položek, položky)</a:t>
            </a:r>
          </a:p>
          <a:p>
            <a:pPr lvl="2"/>
            <a:r>
              <a:rPr lang="cs-CZ" dirty="0" smtClean="0"/>
              <a:t>odvětvového		(skupina, oddíl, pododdíl, paragraf)</a:t>
            </a:r>
          </a:p>
          <a:p>
            <a:pPr lvl="2"/>
            <a:r>
              <a:rPr lang="cs-CZ" dirty="0" smtClean="0"/>
              <a:t>konsolidačního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4721</TotalTime>
  <Words>630</Words>
  <Application>Microsoft Office PowerPoint</Application>
  <PresentationFormat>Vlastní</PresentationFormat>
  <Paragraphs>143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Využití informací z účetnictví pro plánování a řízení finanční stability obce – Praha 2013</vt:lpstr>
      <vt:lpstr>Snímek 2</vt:lpstr>
      <vt:lpstr>Ing. Luděk Tesař</vt:lpstr>
      <vt:lpstr>DOBRAT SE FINANČNÍ STABILITY ZNAMENÁ</vt:lpstr>
      <vt:lpstr>Účetní a finanční výkazy</vt:lpstr>
      <vt:lpstr>1. MÍT FINANČNÍ POTENCIÁL K OBNOVĚ MAJETKU</vt:lpstr>
      <vt:lpstr>  ROZVAHA</vt:lpstr>
      <vt:lpstr>2. DOBRÉ PROVOZNÍ SALDO</vt:lpstr>
      <vt:lpstr> VÝKAZ PRO PLNĚNÍ ROZPOČTU (ROZPOČET)</vt:lpstr>
      <vt:lpstr>Rozpočtová skladba (druhové třídění)</vt:lpstr>
      <vt:lpstr>3. DOBRÝ TREND FINANCÍ</vt:lpstr>
      <vt:lpstr>4. OCHRANA HODNOTY FINANCÍ PŘED RIZIKY</vt:lpstr>
      <vt:lpstr>5. NEZADLUŽENOST</vt:lpstr>
      <vt:lpstr>ZÁVĚR - hodnoty pro řízení finančního zdraví obce</vt:lpstr>
      <vt:lpstr>PŘIJĎTE NA ZAJÍMAVÉ AKCE</vt:lpstr>
      <vt:lpstr>Snímek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Antonín Drahovzal</dc:creator>
  <cp:lastModifiedBy>Marika</cp:lastModifiedBy>
  <cp:revision>455</cp:revision>
  <dcterms:created xsi:type="dcterms:W3CDTF">2012-01-31T20:47:51Z</dcterms:created>
  <dcterms:modified xsi:type="dcterms:W3CDTF">2013-05-24T10:33:58Z</dcterms:modified>
</cp:coreProperties>
</file>